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Agrandir Bold" charset="1" panose="00000800000000000000"/>
      <p:regular r:id="rId23"/>
    </p:embeddedFont>
    <p:embeddedFont>
      <p:font typeface="Agrandir" charset="1" panose="000005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F4o-3OjE.mp4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3.jpe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3.jpeg" Type="http://schemas.openxmlformats.org/officeDocument/2006/relationships/image"/><Relationship Id="rId4" Target="../media/VAGF4o-3OjE.mp4" Type="http://schemas.openxmlformats.org/officeDocument/2006/relationships/video"/><Relationship Id="rId5" Target="../media/VAGF4o-3OjE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167" t="-5943" r="-5915" b="-513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94505" y="7782642"/>
            <a:ext cx="4215184" cy="2249343"/>
            <a:chOff x="0" y="0"/>
            <a:chExt cx="1110172" cy="59242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10172" cy="592420"/>
            </a:xfrm>
            <a:custGeom>
              <a:avLst/>
              <a:gdLst/>
              <a:ahLst/>
              <a:cxnLst/>
              <a:rect r="r" b="b" t="t" l="l"/>
              <a:pathLst>
                <a:path h="592420" w="1110172">
                  <a:moveTo>
                    <a:pt x="91834" y="0"/>
                  </a:moveTo>
                  <a:lnTo>
                    <a:pt x="1018338" y="0"/>
                  </a:lnTo>
                  <a:cubicBezTo>
                    <a:pt x="1042694" y="0"/>
                    <a:pt x="1066052" y="9675"/>
                    <a:pt x="1083274" y="26897"/>
                  </a:cubicBezTo>
                  <a:cubicBezTo>
                    <a:pt x="1100497" y="44120"/>
                    <a:pt x="1110172" y="67478"/>
                    <a:pt x="1110172" y="91834"/>
                  </a:cubicBezTo>
                  <a:lnTo>
                    <a:pt x="1110172" y="500586"/>
                  </a:lnTo>
                  <a:cubicBezTo>
                    <a:pt x="1110172" y="524942"/>
                    <a:pt x="1100497" y="548300"/>
                    <a:pt x="1083274" y="565522"/>
                  </a:cubicBezTo>
                  <a:cubicBezTo>
                    <a:pt x="1066052" y="582744"/>
                    <a:pt x="1042694" y="592420"/>
                    <a:pt x="1018338" y="592420"/>
                  </a:cubicBezTo>
                  <a:lnTo>
                    <a:pt x="91834" y="592420"/>
                  </a:lnTo>
                  <a:cubicBezTo>
                    <a:pt x="67478" y="592420"/>
                    <a:pt x="44120" y="582744"/>
                    <a:pt x="26897" y="565522"/>
                  </a:cubicBezTo>
                  <a:cubicBezTo>
                    <a:pt x="9675" y="548300"/>
                    <a:pt x="0" y="524942"/>
                    <a:pt x="0" y="500586"/>
                  </a:cubicBezTo>
                  <a:lnTo>
                    <a:pt x="0" y="91834"/>
                  </a:lnTo>
                  <a:cubicBezTo>
                    <a:pt x="0" y="67478"/>
                    <a:pt x="9675" y="44120"/>
                    <a:pt x="26897" y="26897"/>
                  </a:cubicBezTo>
                  <a:cubicBezTo>
                    <a:pt x="44120" y="9675"/>
                    <a:pt x="67478" y="0"/>
                    <a:pt x="9183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1110172" cy="6400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594505" y="2762267"/>
            <a:ext cx="13098989" cy="4762466"/>
            <a:chOff x="0" y="0"/>
            <a:chExt cx="3449940" cy="125431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449939" cy="1254312"/>
            </a:xfrm>
            <a:custGeom>
              <a:avLst/>
              <a:gdLst/>
              <a:ahLst/>
              <a:cxnLst/>
              <a:rect r="r" b="b" t="t" l="l"/>
              <a:pathLst>
                <a:path h="1254312" w="3449939">
                  <a:moveTo>
                    <a:pt x="29552" y="0"/>
                  </a:moveTo>
                  <a:lnTo>
                    <a:pt x="3420388" y="0"/>
                  </a:lnTo>
                  <a:cubicBezTo>
                    <a:pt x="3436709" y="0"/>
                    <a:pt x="3449939" y="13231"/>
                    <a:pt x="3449939" y="29552"/>
                  </a:cubicBezTo>
                  <a:lnTo>
                    <a:pt x="3449939" y="1224761"/>
                  </a:lnTo>
                  <a:cubicBezTo>
                    <a:pt x="3449939" y="1241081"/>
                    <a:pt x="3436709" y="1254312"/>
                    <a:pt x="3420388" y="1254312"/>
                  </a:cubicBezTo>
                  <a:lnTo>
                    <a:pt x="29552" y="1254312"/>
                  </a:lnTo>
                  <a:cubicBezTo>
                    <a:pt x="13231" y="1254312"/>
                    <a:pt x="0" y="1241081"/>
                    <a:pt x="0" y="1224761"/>
                  </a:cubicBezTo>
                  <a:lnTo>
                    <a:pt x="0" y="29552"/>
                  </a:lnTo>
                  <a:cubicBezTo>
                    <a:pt x="0" y="13231"/>
                    <a:pt x="13231" y="0"/>
                    <a:pt x="2955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3449940" cy="130193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997140" y="3910065"/>
            <a:ext cx="12293719" cy="3079352"/>
            <a:chOff x="0" y="0"/>
            <a:chExt cx="16391626" cy="4105803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3504458"/>
              <a:ext cx="16391626" cy="601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123825"/>
              <a:ext cx="16391626" cy="3578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00"/>
                </a:lnSpc>
              </a:pPr>
              <a:r>
                <a:rPr lang="en-US" sz="6000">
                  <a:solidFill>
                    <a:srgbClr val="000000"/>
                  </a:solidFill>
                  <a:latin typeface="Agrandir Bold"/>
                </a:rPr>
                <a:t>BALANCEADOR DE CARGA USANDO NGINX + PRUEBAS DE CARGA CON ARTILLERY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997140" y="7991494"/>
            <a:ext cx="3677856" cy="1831641"/>
            <a:chOff x="0" y="0"/>
            <a:chExt cx="4903808" cy="2442188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47625"/>
              <a:ext cx="4903808" cy="4523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Agrandir Bold"/>
                </a:rPr>
                <a:t>Por: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465857"/>
              <a:ext cx="4903808" cy="19763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Agrandir"/>
                </a:rPr>
                <a:t>Alejandro Lotero</a:t>
              </a:r>
            </a:p>
            <a:p>
              <a:pPr algn="l"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Agrandir"/>
                </a:rPr>
                <a:t>Pablo Cardona</a:t>
              </a:r>
            </a:p>
            <a:p>
              <a:pPr algn="l"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Agrandir"/>
                </a:rPr>
                <a:t>Estefany Vargas</a:t>
              </a:r>
            </a:p>
            <a:p>
              <a:pPr algn="l"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Agrandir"/>
                </a:rPr>
                <a:t>Jose David Yepes</a:t>
              </a:r>
            </a:p>
            <a:p>
              <a:pPr algn="l">
                <a:lnSpc>
                  <a:spcPts val="2260"/>
                </a:lnSpc>
              </a:pPr>
              <a:r>
                <a:rPr lang="en-US" sz="2000" spc="94">
                  <a:solidFill>
                    <a:srgbClr val="000000"/>
                  </a:solidFill>
                  <a:latin typeface="Agrandir"/>
                </a:rPr>
                <a:t>Alejandro Palacio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7142931"/>
            <a:ext cx="2794728" cy="3144069"/>
            <a:chOff x="0" y="0"/>
            <a:chExt cx="5370413" cy="6041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blipFill>
              <a:blip r:embed="rId2"/>
              <a:stretch>
                <a:fillRect l="-23750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3765725" y="2354903"/>
            <a:ext cx="10756550" cy="6670263"/>
          </a:xfrm>
          <a:custGeom>
            <a:avLst/>
            <a:gdLst/>
            <a:ahLst/>
            <a:cxnLst/>
            <a:rect r="r" b="b" t="t" l="l"/>
            <a:pathLst>
              <a:path h="6670263" w="10756550">
                <a:moveTo>
                  <a:pt x="0" y="0"/>
                </a:moveTo>
                <a:lnTo>
                  <a:pt x="10756550" y="0"/>
                </a:lnTo>
                <a:lnTo>
                  <a:pt x="10756550" y="6670263"/>
                </a:lnTo>
                <a:lnTo>
                  <a:pt x="0" y="66702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32630" y="971550"/>
            <a:ext cx="8622740" cy="94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PRUEBAS ARTILLERY EN DOS SERVIDORES DE BAJA COMPLEJIDAD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7142931"/>
            <a:ext cx="2794728" cy="3144069"/>
            <a:chOff x="0" y="0"/>
            <a:chExt cx="5370413" cy="6041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blipFill>
              <a:blip r:embed="rId2"/>
              <a:stretch>
                <a:fillRect l="-23750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9532132" y="2910671"/>
            <a:ext cx="7050990" cy="4624102"/>
          </a:xfrm>
          <a:custGeom>
            <a:avLst/>
            <a:gdLst/>
            <a:ahLst/>
            <a:cxnLst/>
            <a:rect r="r" b="b" t="t" l="l"/>
            <a:pathLst>
              <a:path h="4624102" w="7050990">
                <a:moveTo>
                  <a:pt x="0" y="0"/>
                </a:moveTo>
                <a:lnTo>
                  <a:pt x="7050991" y="0"/>
                </a:lnTo>
                <a:lnTo>
                  <a:pt x="7050991" y="4624102"/>
                </a:lnTo>
                <a:lnTo>
                  <a:pt x="0" y="46241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38444" y="2910671"/>
            <a:ext cx="7388373" cy="4624102"/>
          </a:xfrm>
          <a:custGeom>
            <a:avLst/>
            <a:gdLst/>
            <a:ahLst/>
            <a:cxnLst/>
            <a:rect r="r" b="b" t="t" l="l"/>
            <a:pathLst>
              <a:path h="4624102" w="7388373">
                <a:moveTo>
                  <a:pt x="0" y="0"/>
                </a:moveTo>
                <a:lnTo>
                  <a:pt x="7388372" y="0"/>
                </a:lnTo>
                <a:lnTo>
                  <a:pt x="7388372" y="4624102"/>
                </a:lnTo>
                <a:lnTo>
                  <a:pt x="0" y="46241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832630" y="971550"/>
            <a:ext cx="8622740" cy="94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PRUEBAS ARTILLERY EN DOS SERVIDORES DE BAJA COMPLEJIDAD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7142931"/>
            <a:ext cx="2794728" cy="3144069"/>
            <a:chOff x="0" y="0"/>
            <a:chExt cx="5370413" cy="6041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blipFill>
              <a:blip r:embed="rId2"/>
              <a:stretch>
                <a:fillRect l="-23750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4072548" y="2328769"/>
            <a:ext cx="10142905" cy="6710967"/>
          </a:xfrm>
          <a:custGeom>
            <a:avLst/>
            <a:gdLst/>
            <a:ahLst/>
            <a:cxnLst/>
            <a:rect r="r" b="b" t="t" l="l"/>
            <a:pathLst>
              <a:path h="6710967" w="10142905">
                <a:moveTo>
                  <a:pt x="0" y="0"/>
                </a:moveTo>
                <a:lnTo>
                  <a:pt x="10142904" y="0"/>
                </a:lnTo>
                <a:lnTo>
                  <a:pt x="10142904" y="6710967"/>
                </a:lnTo>
                <a:lnTo>
                  <a:pt x="0" y="67109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832630" y="613980"/>
            <a:ext cx="8622740" cy="136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PRUEBAS ARTILLERY EN DOS SERVIDORES DE MAYOR COMPLEJIDAD</a:t>
            </a:r>
          </a:p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(DOCKER COMPOSE)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7142931"/>
            <a:ext cx="2794728" cy="3144069"/>
            <a:chOff x="0" y="0"/>
            <a:chExt cx="5370413" cy="6041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blipFill>
              <a:blip r:embed="rId2"/>
              <a:stretch>
                <a:fillRect l="-23750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9106838" y="2974064"/>
            <a:ext cx="8697064" cy="5422701"/>
          </a:xfrm>
          <a:custGeom>
            <a:avLst/>
            <a:gdLst/>
            <a:ahLst/>
            <a:cxnLst/>
            <a:rect r="r" b="b" t="t" l="l"/>
            <a:pathLst>
              <a:path h="5422701" w="8697064">
                <a:moveTo>
                  <a:pt x="0" y="0"/>
                </a:moveTo>
                <a:lnTo>
                  <a:pt x="8697064" y="0"/>
                </a:lnTo>
                <a:lnTo>
                  <a:pt x="8697064" y="5422701"/>
                </a:lnTo>
                <a:lnTo>
                  <a:pt x="0" y="54227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99069" y="2974064"/>
            <a:ext cx="8539337" cy="5464031"/>
          </a:xfrm>
          <a:custGeom>
            <a:avLst/>
            <a:gdLst/>
            <a:ahLst/>
            <a:cxnLst/>
            <a:rect r="r" b="b" t="t" l="l"/>
            <a:pathLst>
              <a:path h="5464031" w="8539337">
                <a:moveTo>
                  <a:pt x="0" y="0"/>
                </a:moveTo>
                <a:lnTo>
                  <a:pt x="8539336" y="0"/>
                </a:lnTo>
                <a:lnTo>
                  <a:pt x="8539336" y="5464031"/>
                </a:lnTo>
                <a:lnTo>
                  <a:pt x="0" y="54640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832630" y="613980"/>
            <a:ext cx="8622740" cy="1369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PRUEBAS ARTILLERY EN DOS SERVIDORES DE MAYOR COMPLEJIDAD</a:t>
            </a:r>
          </a:p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(DOCKER COMPOSE)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06838" y="3321470"/>
            <a:ext cx="13674324" cy="2887925"/>
          </a:xfrm>
          <a:custGeom>
            <a:avLst/>
            <a:gdLst/>
            <a:ahLst/>
            <a:cxnLst/>
            <a:rect r="r" b="b" t="t" l="l"/>
            <a:pathLst>
              <a:path h="2887925" w="13674324">
                <a:moveTo>
                  <a:pt x="0" y="0"/>
                </a:moveTo>
                <a:lnTo>
                  <a:pt x="13674324" y="0"/>
                </a:lnTo>
                <a:lnTo>
                  <a:pt x="13674324" y="2887925"/>
                </a:lnTo>
                <a:lnTo>
                  <a:pt x="0" y="28879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832630" y="613980"/>
            <a:ext cx="8622740" cy="94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PRUEBAS ARTILLERCON INCREMENTO DE MÁQUINAS EN EL CLÚSTER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46404" y="209504"/>
            <a:ext cx="5297596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89"/>
              </a:lnSpc>
            </a:pPr>
            <a:r>
              <a:rPr lang="en-US" sz="2999" spc="140">
                <a:solidFill>
                  <a:srgbClr val="000000"/>
                </a:solidFill>
                <a:latin typeface="Agrandir Bold"/>
              </a:rPr>
              <a:t>CONCLUSIONES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315583" y="-392521"/>
            <a:ext cx="3661219" cy="11072042"/>
            <a:chOff x="0" y="0"/>
            <a:chExt cx="4881626" cy="1476272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40710" t="0" r="40710" b="0"/>
            <a:stretch>
              <a:fillRect/>
            </a:stretch>
          </p:blipFill>
          <p:spPr>
            <a:xfrm flipH="false" flipV="false">
              <a:off x="0" y="0"/>
              <a:ext cx="4881626" cy="14762722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3607187" y="1350624"/>
            <a:ext cx="13845816" cy="1374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874" indent="-269937" lvl="1">
              <a:lnSpc>
                <a:spcPts val="3500"/>
              </a:lnSpc>
              <a:buFont typeface="Arial"/>
              <a:buChar char="•"/>
            </a:pPr>
            <a:r>
              <a:rPr lang="en-US" sz="2500" spc="102">
                <a:solidFill>
                  <a:srgbClr val="000000"/>
                </a:solidFill>
                <a:latin typeface="Agrandir"/>
              </a:rPr>
              <a:t>Trabajar con un balanceador de carga usando NGINX en Linux ofrece un entorno robusto logrando distribuir la carga de las solicitudes que se pueden realizar a un clúster de servidores.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607187" y="2999910"/>
            <a:ext cx="13845816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sz="2499" spc="102">
                <a:solidFill>
                  <a:srgbClr val="000000"/>
                </a:solidFill>
                <a:latin typeface="Agrandir"/>
              </a:rPr>
              <a:t>Las pruebas de carga con Artillery son fundamentales para identificar obstaculos y puntos débiles en la infraestructura.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07187" y="4565186"/>
            <a:ext cx="13845816" cy="1365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sz="2499" spc="102">
                <a:solidFill>
                  <a:srgbClr val="000000"/>
                </a:solidFill>
                <a:latin typeface="Agrandir"/>
              </a:rPr>
              <a:t>La implementación de Node Exporter, Prometheus y grafana en el entorno Linux ofrece una valiosa capacidad de recolección de datos del sistema en tiempo real, permitiendo un monitoreo detallado y eficiente de los recursos del sistema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07187" y="6364757"/>
            <a:ext cx="13845816" cy="1365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sz="2499" spc="102">
                <a:solidFill>
                  <a:srgbClr val="000000"/>
                </a:solidFill>
                <a:latin typeface="Agrandir"/>
              </a:rPr>
              <a:t>Un servidor de baja complejidad tiene la capacidad de responder una cantidad de solicitudes mayor en contraste con una implementación de una página de alta complejidad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607187" y="8164329"/>
            <a:ext cx="13845816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6" indent="-269873" lvl="1">
              <a:lnSpc>
                <a:spcPts val="3499"/>
              </a:lnSpc>
              <a:buFont typeface="Arial"/>
              <a:buChar char="•"/>
            </a:pPr>
            <a:r>
              <a:rPr lang="en-US" sz="2499" spc="102">
                <a:solidFill>
                  <a:srgbClr val="000000"/>
                </a:solidFill>
                <a:latin typeface="Agrandir"/>
              </a:rPr>
              <a:t>El incremento de servidores en clúster permite disminuir la cantidad de errores en las peticiones realizadas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322625" y="5410922"/>
            <a:ext cx="4663440" cy="5246370"/>
            <a:chOff x="0" y="0"/>
            <a:chExt cx="5370413" cy="6041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blipFill>
              <a:blip r:embed="rId2"/>
              <a:stretch>
                <a:fillRect l="-34375" t="0" r="-34375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028700" y="1987405"/>
            <a:ext cx="6322600" cy="43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1"/>
              </a:lnSpc>
            </a:pPr>
            <a:r>
              <a:rPr lang="en-US" sz="2400" spc="112">
                <a:solidFill>
                  <a:srgbClr val="000000"/>
                </a:solidFill>
                <a:latin typeface="Agrandir Bold"/>
              </a:rPr>
              <a:t>ENLACES RELACIONADOS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6991295" y="2982287"/>
            <a:ext cx="4305409" cy="1685926"/>
            <a:chOff x="0" y="0"/>
            <a:chExt cx="5740545" cy="224790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85725"/>
              <a:ext cx="5740545" cy="4438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1800" spc="73">
                  <a:solidFill>
                    <a:srgbClr val="000000"/>
                  </a:solidFill>
                  <a:latin typeface="Agrandir Bold"/>
                </a:rPr>
                <a:t>Balanceador de carga NGINX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67996"/>
              <a:ext cx="5740545" cy="17799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45439" indent="-172720" lvl="1">
                <a:lnSpc>
                  <a:spcPts val="2639"/>
                </a:lnSpc>
                <a:buFont typeface="Arial"/>
                <a:buChar char="•"/>
              </a:pPr>
              <a:r>
                <a:rPr lang="en-US" sz="1599" spc="65" u="sng">
                  <a:solidFill>
                    <a:srgbClr val="0061AE"/>
                  </a:solidFill>
                  <a:latin typeface="Agrandir"/>
                </a:rPr>
                <a:t>https://help.clouding.io/hc/es/articles/360019908839-C%C3%B3mo-configurar-un-servidor-de-balanceo-de-carga-Nginx-en-Ubuntu-20-04 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991295" y="5375015"/>
            <a:ext cx="4305409" cy="1019176"/>
            <a:chOff x="0" y="0"/>
            <a:chExt cx="5740545" cy="135890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85725"/>
              <a:ext cx="5740545" cy="4438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1800" spc="73">
                  <a:solidFill>
                    <a:srgbClr val="000000"/>
                  </a:solidFill>
                  <a:latin typeface="Agrandir Bold"/>
                </a:rPr>
                <a:t>Artillery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467996"/>
              <a:ext cx="5740545" cy="8909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45439" indent="-172720" lvl="1">
                <a:lnSpc>
                  <a:spcPts val="2639"/>
                </a:lnSpc>
                <a:buFont typeface="Arial"/>
                <a:buChar char="•"/>
              </a:pPr>
              <a:r>
                <a:rPr lang="en-US" sz="1599" spc="65" u="sng">
                  <a:solidFill>
                    <a:srgbClr val="0061AE"/>
                  </a:solidFill>
                  <a:latin typeface="Agrandir"/>
                </a:rPr>
                <a:t>https://artillery.io/docs/getting-started/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991295" y="7099041"/>
            <a:ext cx="4305409" cy="1352551"/>
            <a:chOff x="0" y="0"/>
            <a:chExt cx="5740545" cy="1803401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85725"/>
              <a:ext cx="5740545" cy="4438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1800" spc="73">
                  <a:solidFill>
                    <a:srgbClr val="000000"/>
                  </a:solidFill>
                  <a:latin typeface="Agrandir Bold"/>
                </a:rPr>
                <a:t>Prometheus y grafana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467996"/>
              <a:ext cx="5740545" cy="1335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45439" indent="-172720" lvl="1">
                <a:lnSpc>
                  <a:spcPts val="2639"/>
                </a:lnSpc>
                <a:buFont typeface="Arial"/>
                <a:buChar char="•"/>
              </a:pPr>
              <a:r>
                <a:rPr lang="en-US" sz="1599" spc="65" u="sng">
                  <a:solidFill>
                    <a:srgbClr val="0061AE"/>
                  </a:solidFill>
                  <a:latin typeface="Agrandir"/>
                </a:rPr>
                <a:t>https://elpuig.xeill.net/Members/vcarceler/articulos/monitorizacion-con-prometheus-y-grafana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6077448" y="9566295"/>
            <a:ext cx="1181852" cy="311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33"/>
              </a:lnSpc>
            </a:pPr>
            <a:r>
              <a:rPr lang="en-US" sz="1800" spc="84">
                <a:solidFill>
                  <a:srgbClr val="000000"/>
                </a:solidFill>
                <a:latin typeface="Agrandir Bold"/>
              </a:rPr>
              <a:t>15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810400" y="3825250"/>
            <a:ext cx="4305409" cy="1352551"/>
            <a:chOff x="0" y="0"/>
            <a:chExt cx="5740545" cy="1803401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85725"/>
              <a:ext cx="5740545" cy="44386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0"/>
                </a:lnSpc>
                <a:spcBef>
                  <a:spcPct val="0"/>
                </a:spcBef>
              </a:pPr>
              <a:r>
                <a:rPr lang="en-US" sz="1800" spc="73">
                  <a:solidFill>
                    <a:srgbClr val="000000"/>
                  </a:solidFill>
                  <a:latin typeface="Agrandir Bold"/>
                </a:rPr>
                <a:t>Alternativas de solución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467996"/>
              <a:ext cx="5740545" cy="1335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45439" indent="-172720" lvl="1">
                <a:lnSpc>
                  <a:spcPts val="2639"/>
                </a:lnSpc>
                <a:buFont typeface="Arial"/>
                <a:buChar char="•"/>
              </a:pPr>
              <a:r>
                <a:rPr lang="en-US" sz="1599" spc="65" u="sng">
                  <a:solidFill>
                    <a:srgbClr val="0061AE"/>
                  </a:solidFill>
                  <a:latin typeface="Agrandir"/>
                </a:rPr>
                <a:t>https://github.com/codesenberg/bombardier</a:t>
              </a:r>
            </a:p>
            <a:p>
              <a:pPr algn="l">
                <a:lnSpc>
                  <a:spcPts val="2639"/>
                </a:lnSpc>
              </a:pP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167" t="-5943" r="-5915" b="-513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94505" y="2336858"/>
            <a:ext cx="13098989" cy="3851242"/>
            <a:chOff x="0" y="0"/>
            <a:chExt cx="3449940" cy="101431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449939" cy="1014319"/>
            </a:xfrm>
            <a:custGeom>
              <a:avLst/>
              <a:gdLst/>
              <a:ahLst/>
              <a:cxnLst/>
              <a:rect r="r" b="b" t="t" l="l"/>
              <a:pathLst>
                <a:path h="1014319" w="3449939">
                  <a:moveTo>
                    <a:pt x="29552" y="0"/>
                  </a:moveTo>
                  <a:lnTo>
                    <a:pt x="3420388" y="0"/>
                  </a:lnTo>
                  <a:cubicBezTo>
                    <a:pt x="3436709" y="0"/>
                    <a:pt x="3449939" y="13231"/>
                    <a:pt x="3449939" y="29552"/>
                  </a:cubicBezTo>
                  <a:lnTo>
                    <a:pt x="3449939" y="984767"/>
                  </a:lnTo>
                  <a:cubicBezTo>
                    <a:pt x="3449939" y="1001088"/>
                    <a:pt x="3436709" y="1014319"/>
                    <a:pt x="3420388" y="1014319"/>
                  </a:cubicBezTo>
                  <a:lnTo>
                    <a:pt x="29552" y="1014319"/>
                  </a:lnTo>
                  <a:cubicBezTo>
                    <a:pt x="13231" y="1014319"/>
                    <a:pt x="0" y="1001088"/>
                    <a:pt x="0" y="984767"/>
                  </a:cubicBezTo>
                  <a:lnTo>
                    <a:pt x="0" y="29552"/>
                  </a:lnTo>
                  <a:cubicBezTo>
                    <a:pt x="0" y="13231"/>
                    <a:pt x="13231" y="0"/>
                    <a:pt x="29552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3449940" cy="10619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221598" y="3594498"/>
            <a:ext cx="9844804" cy="1549002"/>
            <a:chOff x="0" y="0"/>
            <a:chExt cx="13126405" cy="206533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463991"/>
              <a:ext cx="13126405" cy="601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359"/>
                </a:lnSpc>
                <a:spcBef>
                  <a:spcPct val="0"/>
                </a:spcBef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123825"/>
              <a:ext cx="13126405" cy="1537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699"/>
                </a:lnSpc>
              </a:pPr>
              <a:r>
                <a:rPr lang="en-US" sz="6999">
                  <a:solidFill>
                    <a:srgbClr val="000000"/>
                  </a:solidFill>
                  <a:latin typeface="Agrandir Bold"/>
                </a:rPr>
                <a:t>MUCHAS GRACIAS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50" t="-13932" r="-2274" b="-1362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506060" y="540766"/>
            <a:ext cx="9275881" cy="4084451"/>
            <a:chOff x="0" y="0"/>
            <a:chExt cx="2443030" cy="10757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43030" cy="1075740"/>
            </a:xfrm>
            <a:custGeom>
              <a:avLst/>
              <a:gdLst/>
              <a:ahLst/>
              <a:cxnLst/>
              <a:rect r="r" b="b" t="t" l="l"/>
              <a:pathLst>
                <a:path h="1075740" w="2443030">
                  <a:moveTo>
                    <a:pt x="41731" y="0"/>
                  </a:moveTo>
                  <a:lnTo>
                    <a:pt x="2401299" y="0"/>
                  </a:lnTo>
                  <a:cubicBezTo>
                    <a:pt x="2412367" y="0"/>
                    <a:pt x="2422981" y="4397"/>
                    <a:pt x="2430807" y="12223"/>
                  </a:cubicBezTo>
                  <a:cubicBezTo>
                    <a:pt x="2438634" y="20049"/>
                    <a:pt x="2443030" y="30664"/>
                    <a:pt x="2443030" y="41731"/>
                  </a:cubicBezTo>
                  <a:lnTo>
                    <a:pt x="2443030" y="1034009"/>
                  </a:lnTo>
                  <a:cubicBezTo>
                    <a:pt x="2443030" y="1045077"/>
                    <a:pt x="2438634" y="1055691"/>
                    <a:pt x="2430807" y="1063517"/>
                  </a:cubicBezTo>
                  <a:cubicBezTo>
                    <a:pt x="2422981" y="1071343"/>
                    <a:pt x="2412367" y="1075740"/>
                    <a:pt x="2401299" y="1075740"/>
                  </a:cubicBezTo>
                  <a:lnTo>
                    <a:pt x="41731" y="1075740"/>
                  </a:lnTo>
                  <a:cubicBezTo>
                    <a:pt x="30664" y="1075740"/>
                    <a:pt x="20049" y="1071343"/>
                    <a:pt x="12223" y="1063517"/>
                  </a:cubicBezTo>
                  <a:cubicBezTo>
                    <a:pt x="4397" y="1055691"/>
                    <a:pt x="0" y="1045077"/>
                    <a:pt x="0" y="1034009"/>
                  </a:cubicBezTo>
                  <a:lnTo>
                    <a:pt x="0" y="41731"/>
                  </a:lnTo>
                  <a:cubicBezTo>
                    <a:pt x="0" y="30664"/>
                    <a:pt x="4397" y="20049"/>
                    <a:pt x="12223" y="12223"/>
                  </a:cubicBezTo>
                  <a:cubicBezTo>
                    <a:pt x="20049" y="4397"/>
                    <a:pt x="30664" y="0"/>
                    <a:pt x="4173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443030" cy="11233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320851" y="971550"/>
            <a:ext cx="7646298" cy="94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BALANCEADOR DE CARGA USANDO NGINX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74722" y="2151471"/>
            <a:ext cx="7938555" cy="1320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 spc="98">
                <a:solidFill>
                  <a:srgbClr val="000000"/>
                </a:solidFill>
                <a:latin typeface="Agrandir"/>
              </a:rPr>
              <a:t> Al usar NGINX como balanceador de carga, se puede configurar usando diferentes algoritmos de balanceo para distribuir la carga.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4506060" y="5253867"/>
            <a:ext cx="9275881" cy="4084451"/>
            <a:chOff x="0" y="0"/>
            <a:chExt cx="2443030" cy="10757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443030" cy="1075740"/>
            </a:xfrm>
            <a:custGeom>
              <a:avLst/>
              <a:gdLst/>
              <a:ahLst/>
              <a:cxnLst/>
              <a:rect r="r" b="b" t="t" l="l"/>
              <a:pathLst>
                <a:path h="1075740" w="2443030">
                  <a:moveTo>
                    <a:pt x="41731" y="0"/>
                  </a:moveTo>
                  <a:lnTo>
                    <a:pt x="2401299" y="0"/>
                  </a:lnTo>
                  <a:cubicBezTo>
                    <a:pt x="2412367" y="0"/>
                    <a:pt x="2422981" y="4397"/>
                    <a:pt x="2430807" y="12223"/>
                  </a:cubicBezTo>
                  <a:cubicBezTo>
                    <a:pt x="2438634" y="20049"/>
                    <a:pt x="2443030" y="30664"/>
                    <a:pt x="2443030" y="41731"/>
                  </a:cubicBezTo>
                  <a:lnTo>
                    <a:pt x="2443030" y="1034009"/>
                  </a:lnTo>
                  <a:cubicBezTo>
                    <a:pt x="2443030" y="1045077"/>
                    <a:pt x="2438634" y="1055691"/>
                    <a:pt x="2430807" y="1063517"/>
                  </a:cubicBezTo>
                  <a:cubicBezTo>
                    <a:pt x="2422981" y="1071343"/>
                    <a:pt x="2412367" y="1075740"/>
                    <a:pt x="2401299" y="1075740"/>
                  </a:cubicBezTo>
                  <a:lnTo>
                    <a:pt x="41731" y="1075740"/>
                  </a:lnTo>
                  <a:cubicBezTo>
                    <a:pt x="30664" y="1075740"/>
                    <a:pt x="20049" y="1071343"/>
                    <a:pt x="12223" y="1063517"/>
                  </a:cubicBezTo>
                  <a:cubicBezTo>
                    <a:pt x="4397" y="1055691"/>
                    <a:pt x="0" y="1045077"/>
                    <a:pt x="0" y="1034009"/>
                  </a:cubicBezTo>
                  <a:lnTo>
                    <a:pt x="0" y="41731"/>
                  </a:lnTo>
                  <a:cubicBezTo>
                    <a:pt x="0" y="30664"/>
                    <a:pt x="4397" y="20049"/>
                    <a:pt x="12223" y="12223"/>
                  </a:cubicBezTo>
                  <a:cubicBezTo>
                    <a:pt x="20049" y="4397"/>
                    <a:pt x="30664" y="0"/>
                    <a:pt x="4173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443030" cy="11233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60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320851" y="5624857"/>
            <a:ext cx="7646298" cy="94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90"/>
              </a:lnSpc>
              <a:spcBef>
                <a:spcPct val="0"/>
              </a:spcBef>
            </a:pPr>
            <a:r>
              <a:rPr lang="en-US" sz="3000" spc="141" strike="noStrike" u="none">
                <a:solidFill>
                  <a:srgbClr val="000000"/>
                </a:solidFill>
                <a:latin typeface="Agrandir Bold"/>
              </a:rPr>
              <a:t>PRUEBAS DE CARGA CON ARTILLERY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320851" y="6804052"/>
            <a:ext cx="7938555" cy="1320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59"/>
              </a:lnSpc>
              <a:spcBef>
                <a:spcPct val="0"/>
              </a:spcBef>
            </a:pPr>
            <a:r>
              <a:rPr lang="en-US" sz="2400" spc="98">
                <a:solidFill>
                  <a:srgbClr val="000000"/>
                </a:solidFill>
                <a:latin typeface="Agrandir"/>
              </a:rPr>
              <a:t>Realiza una cantidad seleccionada de peticiones por segundo durante un tiempo determinado, mostrando un reporte final de la prueba.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25229" y="-392521"/>
            <a:ext cx="2717216" cy="11072042"/>
            <a:chOff x="0" y="0"/>
            <a:chExt cx="3622955" cy="14762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6053" t="0" r="17585" b="0"/>
            <a:stretch>
              <a:fillRect/>
            </a:stretch>
          </p:blipFill>
          <p:spPr>
            <a:xfrm flipH="false" flipV="false">
              <a:off x="0" y="0"/>
              <a:ext cx="3622955" cy="1476272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900093" y="-392521"/>
            <a:ext cx="2713136" cy="11072042"/>
            <a:chOff x="0" y="0"/>
            <a:chExt cx="3617515" cy="1476272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0586" t="0" r="63077" b="0"/>
            <a:stretch>
              <a:fillRect/>
            </a:stretch>
          </p:blipFill>
          <p:spPr>
            <a:xfrm flipH="false" flipV="false">
              <a:off x="0" y="0"/>
              <a:ext cx="3617515" cy="1476272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5969307" y="962025"/>
            <a:ext cx="6349386" cy="7738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11"/>
              </a:lnSpc>
            </a:pPr>
            <a:r>
              <a:rPr lang="en-US" sz="2400" spc="112">
                <a:solidFill>
                  <a:srgbClr val="000000"/>
                </a:solidFill>
                <a:latin typeface="Agrandir Bold"/>
              </a:rPr>
              <a:t>PLANTEAMIENTO DEL PROBLEMA Y USUARIO/CLIENTE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6761867" y="6829830"/>
            <a:ext cx="783967" cy="1018139"/>
          </a:xfrm>
          <a:custGeom>
            <a:avLst/>
            <a:gdLst/>
            <a:ahLst/>
            <a:cxnLst/>
            <a:rect r="r" b="b" t="t" l="l"/>
            <a:pathLst>
              <a:path h="1018139" w="783967">
                <a:moveTo>
                  <a:pt x="0" y="0"/>
                </a:moveTo>
                <a:lnTo>
                  <a:pt x="783966" y="0"/>
                </a:lnTo>
                <a:lnTo>
                  <a:pt x="783966" y="1018138"/>
                </a:lnTo>
                <a:lnTo>
                  <a:pt x="0" y="101813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856583" y="6791635"/>
            <a:ext cx="4328461" cy="430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11"/>
              </a:lnSpc>
            </a:pPr>
            <a:r>
              <a:rPr lang="en-US" sz="2400" spc="112" u="sng">
                <a:solidFill>
                  <a:srgbClr val="FFFFFF"/>
                </a:solidFill>
                <a:latin typeface="Agrandir Bold"/>
              </a:rPr>
              <a:t>Ver el TFG completo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6583" y="7279516"/>
            <a:ext cx="4328461" cy="5684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33"/>
              </a:lnSpc>
            </a:pPr>
            <a:r>
              <a:rPr lang="en-US" sz="1800" spc="84">
                <a:solidFill>
                  <a:srgbClr val="FFFFFF"/>
                </a:solidFill>
                <a:latin typeface="Agrandir"/>
              </a:rPr>
              <a:t>Descarga de archivo en la nube, formato documento, 25 MB.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856583" y="7165396"/>
            <a:ext cx="4328461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  <a:spcBef>
                <a:spcPct val="0"/>
              </a:spcBef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3016316" y="2486429"/>
            <a:ext cx="12259447" cy="424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999" spc="122" strike="noStrike" u="none">
                <a:solidFill>
                  <a:srgbClr val="000000"/>
                </a:solidFill>
                <a:latin typeface="Agrandir"/>
              </a:rPr>
              <a:t>Las aplicaciones web deben manejar alto tráfico y responder rápidamente para satisfacer a los usuarios. A medida que crecen los usuarios, los servidores pueden sobrecargarse, resultando en lentitud, errores y caídas. Garantizar una infraestructura que distribuya la carga entre múltiples servidores es crucial; sin un balanceo adecuado, un solo servidor puede limitar el rendimiento y poner en riesgo la disponibilidad del servicio.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25229" y="-392521"/>
            <a:ext cx="2717216" cy="11072042"/>
            <a:chOff x="0" y="0"/>
            <a:chExt cx="3622955" cy="14762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66053" t="0" r="17585" b="0"/>
            <a:stretch>
              <a:fillRect/>
            </a:stretch>
          </p:blipFill>
          <p:spPr>
            <a:xfrm flipH="false" flipV="false">
              <a:off x="0" y="0"/>
              <a:ext cx="3622955" cy="1476272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5900093" y="-392521"/>
            <a:ext cx="2713136" cy="11072042"/>
            <a:chOff x="0" y="0"/>
            <a:chExt cx="3617515" cy="1476272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20586" t="0" r="63077" b="0"/>
            <a:stretch>
              <a:fillRect/>
            </a:stretch>
          </p:blipFill>
          <p:spPr>
            <a:xfrm flipH="false" flipV="false">
              <a:off x="0" y="0"/>
              <a:ext cx="3617515" cy="1476272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9139238" y="4858703"/>
            <a:ext cx="9525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888221" y="324229"/>
            <a:ext cx="11926134" cy="92394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54"/>
              </a:lnSpc>
            </a:pPr>
            <a:r>
              <a:rPr lang="en-US" sz="3234" spc="152">
                <a:solidFill>
                  <a:srgbClr val="000000"/>
                </a:solidFill>
                <a:latin typeface="Agrandir Bold"/>
              </a:rPr>
              <a:t>Requerimientos:</a:t>
            </a:r>
          </a:p>
          <a:p>
            <a:pPr algn="l">
              <a:lnSpc>
                <a:spcPts val="3654"/>
              </a:lnSpc>
            </a:pPr>
          </a:p>
          <a:p>
            <a:pPr algn="l" marL="698259" indent="-349130" lvl="1">
              <a:lnSpc>
                <a:spcPts val="3654"/>
              </a:lnSpc>
              <a:buFont typeface="Arial"/>
              <a:buChar char="•"/>
            </a:pPr>
            <a:r>
              <a:rPr lang="en-US" sz="3234" spc="152">
                <a:solidFill>
                  <a:srgbClr val="000000"/>
                </a:solidFill>
                <a:latin typeface="Agrandir"/>
              </a:rPr>
              <a:t>Manejar alto tráfico de usuarios.</a:t>
            </a:r>
          </a:p>
          <a:p>
            <a:pPr algn="l">
              <a:lnSpc>
                <a:spcPts val="3654"/>
              </a:lnSpc>
            </a:pPr>
          </a:p>
          <a:p>
            <a:pPr algn="l" marL="698259" indent="-349130" lvl="1">
              <a:lnSpc>
                <a:spcPts val="3654"/>
              </a:lnSpc>
              <a:buFont typeface="Arial"/>
              <a:buChar char="•"/>
            </a:pPr>
            <a:r>
              <a:rPr lang="en-US" sz="3234" spc="152">
                <a:solidFill>
                  <a:srgbClr val="000000"/>
                </a:solidFill>
                <a:latin typeface="Agrandir"/>
              </a:rPr>
              <a:t>Responder rápidamente a las solicitudes.</a:t>
            </a:r>
          </a:p>
          <a:p>
            <a:pPr algn="l">
              <a:lnSpc>
                <a:spcPts val="3654"/>
              </a:lnSpc>
            </a:pPr>
          </a:p>
          <a:p>
            <a:pPr algn="l" marL="698259" indent="-349130" lvl="1">
              <a:lnSpc>
                <a:spcPts val="3654"/>
              </a:lnSpc>
              <a:buFont typeface="Arial"/>
              <a:buChar char="•"/>
            </a:pPr>
            <a:r>
              <a:rPr lang="en-US" sz="3234" spc="152">
                <a:solidFill>
                  <a:srgbClr val="000000"/>
                </a:solidFill>
                <a:latin typeface="Agrandir"/>
              </a:rPr>
              <a:t>Distribuir la carga entre múltiples servidores.</a:t>
            </a:r>
          </a:p>
          <a:p>
            <a:pPr algn="l">
              <a:lnSpc>
                <a:spcPts val="3654"/>
              </a:lnSpc>
            </a:pPr>
          </a:p>
          <a:p>
            <a:pPr algn="l" marL="698259" indent="-349130" lvl="1">
              <a:lnSpc>
                <a:spcPts val="3654"/>
              </a:lnSpc>
              <a:buFont typeface="Arial"/>
              <a:buChar char="•"/>
            </a:pPr>
            <a:r>
              <a:rPr lang="en-US" sz="3234" spc="152">
                <a:solidFill>
                  <a:srgbClr val="000000"/>
                </a:solidFill>
                <a:latin typeface="Agrandir"/>
              </a:rPr>
              <a:t>Prevenir sobrecargas y tiempos de respuesta lentos.</a:t>
            </a:r>
          </a:p>
          <a:p>
            <a:pPr algn="l">
              <a:lnSpc>
                <a:spcPts val="3654"/>
              </a:lnSpc>
            </a:pPr>
          </a:p>
          <a:p>
            <a:pPr algn="l" marL="698259" indent="-349130" lvl="1">
              <a:lnSpc>
                <a:spcPts val="3654"/>
              </a:lnSpc>
              <a:buFont typeface="Arial"/>
              <a:buChar char="•"/>
            </a:pPr>
            <a:r>
              <a:rPr lang="en-US" sz="3234" spc="152">
                <a:solidFill>
                  <a:srgbClr val="000000"/>
                </a:solidFill>
                <a:latin typeface="Agrandir"/>
              </a:rPr>
              <a:t>Evitar errores y caídas del servicio.</a:t>
            </a:r>
          </a:p>
          <a:p>
            <a:pPr algn="l">
              <a:lnSpc>
                <a:spcPts val="3654"/>
              </a:lnSpc>
            </a:pPr>
          </a:p>
          <a:p>
            <a:pPr algn="l">
              <a:lnSpc>
                <a:spcPts val="3654"/>
              </a:lnSpc>
            </a:pPr>
            <a:r>
              <a:rPr lang="en-US" sz="3234" spc="152">
                <a:solidFill>
                  <a:srgbClr val="000000"/>
                </a:solidFill>
                <a:latin typeface="Agrandir Bold"/>
              </a:rPr>
              <a:t>Necesidades:</a:t>
            </a:r>
          </a:p>
          <a:p>
            <a:pPr algn="l">
              <a:lnSpc>
                <a:spcPts val="3654"/>
              </a:lnSpc>
            </a:pPr>
          </a:p>
          <a:p>
            <a:pPr algn="l" marL="698259" indent="-349130" lvl="1">
              <a:lnSpc>
                <a:spcPts val="3654"/>
              </a:lnSpc>
              <a:buFont typeface="Arial"/>
              <a:buChar char="•"/>
            </a:pPr>
            <a:r>
              <a:rPr lang="en-US" sz="3234" spc="152">
                <a:solidFill>
                  <a:srgbClr val="000000"/>
                </a:solidFill>
                <a:latin typeface="Agrandir"/>
              </a:rPr>
              <a:t>Infraestructura robusta para balanceo de carga.</a:t>
            </a:r>
          </a:p>
          <a:p>
            <a:pPr algn="l">
              <a:lnSpc>
                <a:spcPts val="3654"/>
              </a:lnSpc>
            </a:pPr>
          </a:p>
          <a:p>
            <a:pPr algn="l" marL="698259" indent="-349130" lvl="1">
              <a:lnSpc>
                <a:spcPts val="3654"/>
              </a:lnSpc>
              <a:buFont typeface="Arial"/>
              <a:buChar char="•"/>
            </a:pPr>
            <a:r>
              <a:rPr lang="en-US" sz="3234" spc="152">
                <a:solidFill>
                  <a:srgbClr val="000000"/>
                </a:solidFill>
                <a:latin typeface="Agrandir"/>
              </a:rPr>
              <a:t>Solución que garantice disponibilidad y rendimiento.</a:t>
            </a:r>
          </a:p>
          <a:p>
            <a:pPr algn="l">
              <a:lnSpc>
                <a:spcPts val="3654"/>
              </a:lnSpc>
            </a:pPr>
          </a:p>
          <a:p>
            <a:pPr algn="l" marL="698259" indent="-349130" lvl="1">
              <a:lnSpc>
                <a:spcPts val="3654"/>
              </a:lnSpc>
              <a:buFont typeface="Arial"/>
              <a:buChar char="•"/>
            </a:pPr>
            <a:r>
              <a:rPr lang="en-US" sz="3234" spc="152">
                <a:solidFill>
                  <a:srgbClr val="000000"/>
                </a:solidFill>
                <a:latin typeface="Agrandir"/>
              </a:rPr>
              <a:t>Herramientas de monitoreo y análisis de desempeño.</a:t>
            </a:r>
          </a:p>
          <a:p>
            <a:pPr algn="l">
              <a:lnSpc>
                <a:spcPts val="365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26029" y="-392521"/>
            <a:ext cx="3099511" cy="11072042"/>
            <a:chOff x="0" y="0"/>
            <a:chExt cx="4132681" cy="14762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1220" t="0" r="61819" b="0"/>
            <a:stretch>
              <a:fillRect/>
            </a:stretch>
          </p:blipFill>
          <p:spPr>
            <a:xfrm flipH="false" flipV="false">
              <a:off x="0" y="0"/>
              <a:ext cx="4132681" cy="14762722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1018432" y="1255533"/>
            <a:ext cx="11740301" cy="2995409"/>
          </a:xfrm>
          <a:custGeom>
            <a:avLst/>
            <a:gdLst/>
            <a:ahLst/>
            <a:cxnLst/>
            <a:rect r="r" b="b" t="t" l="l"/>
            <a:pathLst>
              <a:path h="2995409" w="11740301">
                <a:moveTo>
                  <a:pt x="0" y="0"/>
                </a:moveTo>
                <a:lnTo>
                  <a:pt x="11740300" y="0"/>
                </a:lnTo>
                <a:lnTo>
                  <a:pt x="11740300" y="2995409"/>
                </a:lnTo>
                <a:lnTo>
                  <a:pt x="0" y="299540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18432" y="4641184"/>
            <a:ext cx="12120089" cy="2114137"/>
          </a:xfrm>
          <a:custGeom>
            <a:avLst/>
            <a:gdLst/>
            <a:ahLst/>
            <a:cxnLst/>
            <a:rect r="r" b="b" t="t" l="l"/>
            <a:pathLst>
              <a:path h="2114137" w="12120089">
                <a:moveTo>
                  <a:pt x="0" y="0"/>
                </a:moveTo>
                <a:lnTo>
                  <a:pt x="12120088" y="0"/>
                </a:lnTo>
                <a:lnTo>
                  <a:pt x="12120088" y="2114138"/>
                </a:lnTo>
                <a:lnTo>
                  <a:pt x="0" y="21141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18432" y="6976092"/>
            <a:ext cx="11384130" cy="2760369"/>
          </a:xfrm>
          <a:custGeom>
            <a:avLst/>
            <a:gdLst/>
            <a:ahLst/>
            <a:cxnLst/>
            <a:rect r="r" b="b" t="t" l="l"/>
            <a:pathLst>
              <a:path h="2760369" w="11384130">
                <a:moveTo>
                  <a:pt x="0" y="0"/>
                </a:moveTo>
                <a:lnTo>
                  <a:pt x="11384130" y="0"/>
                </a:lnTo>
                <a:lnTo>
                  <a:pt x="11384130" y="2760369"/>
                </a:lnTo>
                <a:lnTo>
                  <a:pt x="0" y="27603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3" r="0" b="-103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022502" y="373674"/>
            <a:ext cx="7558145" cy="491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3"/>
              </a:lnSpc>
            </a:pPr>
            <a:r>
              <a:rPr lang="en-US" sz="2799" spc="131">
                <a:solidFill>
                  <a:srgbClr val="000000"/>
                </a:solidFill>
                <a:latin typeface="Agrandir Bold"/>
              </a:rPr>
              <a:t>ALTERNATIVAS SELECCIONADAS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077448" y="9566295"/>
            <a:ext cx="1181852" cy="311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033"/>
              </a:lnSpc>
            </a:pPr>
            <a:r>
              <a:rPr lang="en-US" sz="1800" spc="84">
                <a:solidFill>
                  <a:srgbClr val="000000"/>
                </a:solidFill>
                <a:latin typeface="Agrandir Bold"/>
              </a:rPr>
              <a:t>02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6031715"/>
            <a:ext cx="4098609" cy="4610936"/>
            <a:chOff x="0" y="0"/>
            <a:chExt cx="5370413" cy="6041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blipFill>
              <a:blip r:embed="rId2"/>
              <a:stretch>
                <a:fillRect l="-23750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4950982" y="1574194"/>
            <a:ext cx="8386036" cy="7138613"/>
          </a:xfrm>
          <a:custGeom>
            <a:avLst/>
            <a:gdLst/>
            <a:ahLst/>
            <a:cxnLst/>
            <a:rect r="r" b="b" t="t" l="l"/>
            <a:pathLst>
              <a:path h="7138613" w="8386036">
                <a:moveTo>
                  <a:pt x="0" y="0"/>
                </a:moveTo>
                <a:lnTo>
                  <a:pt x="8386036" y="0"/>
                </a:lnTo>
                <a:lnTo>
                  <a:pt x="8386036" y="7138612"/>
                </a:lnTo>
                <a:lnTo>
                  <a:pt x="0" y="71386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479769" y="971550"/>
            <a:ext cx="7646298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DIAGRAMA FUNCIONAL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76166" y="-392521"/>
            <a:ext cx="6137820" cy="11072042"/>
            <a:chOff x="0" y="0"/>
            <a:chExt cx="8183760" cy="14762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7135" t="0" r="36138" b="0"/>
            <a:stretch>
              <a:fillRect/>
            </a:stretch>
          </p:blipFill>
          <p:spPr>
            <a:xfrm flipH="false" flipV="false">
              <a:off x="0" y="0"/>
              <a:ext cx="8183760" cy="14762722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8603970" y="516255"/>
            <a:ext cx="7646298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DISEÑO DE LA SOLUCION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975530" y="1906686"/>
            <a:ext cx="9854288" cy="1739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98">
                <a:solidFill>
                  <a:srgbClr val="000000"/>
                </a:solidFill>
                <a:latin typeface="Agrandir Bold"/>
              </a:rPr>
              <a:t>E</a:t>
            </a:r>
            <a:r>
              <a:rPr lang="en-US" sz="2400" spc="98" strike="noStrike" u="none">
                <a:solidFill>
                  <a:srgbClr val="000000"/>
                </a:solidFill>
                <a:latin typeface="Agrandir Bold"/>
              </a:rPr>
              <a:t>ntorno virtual:</a:t>
            </a:r>
            <a:r>
              <a:rPr lang="en-US" sz="2400" spc="98" strike="noStrike" u="none">
                <a:solidFill>
                  <a:srgbClr val="000000"/>
                </a:solidFill>
                <a:latin typeface="Agrandir"/>
              </a:rPr>
              <a:t> C</a:t>
            </a:r>
            <a:r>
              <a:rPr lang="en-US" sz="2400" spc="98" strike="noStrike" u="none">
                <a:solidFill>
                  <a:srgbClr val="000000"/>
                </a:solidFill>
                <a:latin typeface="Agrandir"/>
              </a:rPr>
              <a:t>ompuesto por 3 máquinas, una que funcionará como balanceadora de carga (loadBalancer) y otras dos máquinas que se encargarán de resolver las peticiones de los usuarios (servidorWeb1 y servidorWeb2)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975530" y="4234488"/>
            <a:ext cx="9854288" cy="2158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98">
                <a:solidFill>
                  <a:srgbClr val="000000"/>
                </a:solidFill>
                <a:latin typeface="Agrandir Bold"/>
              </a:rPr>
              <a:t>M</a:t>
            </a:r>
            <a:r>
              <a:rPr lang="en-US" sz="2400" spc="98" strike="noStrike" u="none">
                <a:solidFill>
                  <a:srgbClr val="000000"/>
                </a:solidFill>
                <a:latin typeface="Agrandir Bold"/>
              </a:rPr>
              <a:t>áquina balanceadora:</a:t>
            </a:r>
            <a:r>
              <a:rPr lang="en-US" sz="2400" spc="98" strike="noStrike" u="none">
                <a:solidFill>
                  <a:srgbClr val="000000"/>
                </a:solidFill>
                <a:latin typeface="Agrandir"/>
              </a:rPr>
              <a:t> de carga para que funcione como tal, instalando NGINX y configurándolo para redirigir las peticiones del puerto 80 hacia los dos servidores web para que funcione como balanceador de carga usando el metodo round-robin.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975530" y="6804516"/>
            <a:ext cx="9854288" cy="1739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98">
                <a:solidFill>
                  <a:srgbClr val="000000"/>
                </a:solidFill>
                <a:latin typeface="Agrandir Bold"/>
              </a:rPr>
              <a:t>Parámetros de monitoreo:</a:t>
            </a:r>
            <a:r>
              <a:rPr lang="en-US" sz="2400" spc="98">
                <a:solidFill>
                  <a:srgbClr val="000000"/>
                </a:solidFill>
                <a:latin typeface="Agrandir"/>
              </a:rPr>
              <a:t> Las peticiones  y pruebas se realizan con artillery y se implementa prometheus y grafana para visualizar de manera grafica los datos obtenidos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6031715"/>
            <a:ext cx="4098609" cy="4610936"/>
            <a:chOff x="0" y="0"/>
            <a:chExt cx="5370413" cy="6041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blipFill>
              <a:blip r:embed="rId2"/>
              <a:stretch>
                <a:fillRect l="-237500" t="0" r="0" b="0"/>
              </a:stretch>
            </a:blipFill>
          </p:spPr>
        </p:sp>
      </p:grp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3586289" y="1669930"/>
            <a:ext cx="12141391" cy="758837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5964795" y="971550"/>
            <a:ext cx="7646298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IMPLEMENTACIÓN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7142931"/>
            <a:ext cx="2794728" cy="3144069"/>
            <a:chOff x="0" y="0"/>
            <a:chExt cx="5370413" cy="60417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370413" cy="6041715"/>
            </a:xfrm>
            <a:custGeom>
              <a:avLst/>
              <a:gdLst/>
              <a:ahLst/>
              <a:cxnLst/>
              <a:rect r="r" b="b" t="t" l="l"/>
              <a:pathLst>
                <a:path h="6041715" w="5370413">
                  <a:moveTo>
                    <a:pt x="0" y="6041715"/>
                  </a:moveTo>
                  <a:lnTo>
                    <a:pt x="0" y="0"/>
                  </a:lnTo>
                  <a:cubicBezTo>
                    <a:pt x="1790138" y="2013905"/>
                    <a:pt x="3580275" y="4027810"/>
                    <a:pt x="5370413" y="6041715"/>
                  </a:cubicBezTo>
                  <a:lnTo>
                    <a:pt x="0" y="6041715"/>
                  </a:lnTo>
                  <a:close/>
                </a:path>
              </a:pathLst>
            </a:custGeom>
            <a:blipFill>
              <a:blip r:embed="rId2"/>
              <a:stretch>
                <a:fillRect l="-23750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4705567" y="3016121"/>
            <a:ext cx="8876866" cy="6242179"/>
          </a:xfrm>
          <a:custGeom>
            <a:avLst/>
            <a:gdLst/>
            <a:ahLst/>
            <a:cxnLst/>
            <a:rect r="r" b="b" t="t" l="l"/>
            <a:pathLst>
              <a:path h="6242179" w="8876866">
                <a:moveTo>
                  <a:pt x="0" y="0"/>
                </a:moveTo>
                <a:lnTo>
                  <a:pt x="8876866" y="0"/>
                </a:lnTo>
                <a:lnTo>
                  <a:pt x="8876866" y="6242179"/>
                </a:lnTo>
                <a:lnTo>
                  <a:pt x="0" y="6242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20851" y="971550"/>
            <a:ext cx="7646298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0"/>
              </a:lnSpc>
            </a:pPr>
            <a:r>
              <a:rPr lang="en-US" sz="3000" spc="141">
                <a:solidFill>
                  <a:srgbClr val="000000"/>
                </a:solidFill>
                <a:latin typeface="Agrandir Bold"/>
              </a:rPr>
              <a:t>RESULTADOS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35374" y="1498530"/>
            <a:ext cx="14017253" cy="900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98">
                <a:solidFill>
                  <a:srgbClr val="000000"/>
                </a:solidFill>
                <a:latin typeface="Agrandir"/>
              </a:rPr>
              <a:t>Para hacer un buen analisis y pruebas es necesario tener en cuenta con las especificaciones técnicas del ordenador, las cuales son las siguientes: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DAGFFJOfYZc</dc:identifier>
  <dcterms:modified xsi:type="dcterms:W3CDTF">2011-08-01T06:04:30Z</dcterms:modified>
  <cp:revision>1</cp:revision>
  <dc:title>Proyecto Final Teleco 3</dc:title>
</cp:coreProperties>
</file>

<file path=docProps/thumbnail.jpeg>
</file>